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nton" charset="1" panose="00000500000000000000"/>
      <p:regular r:id="rId38"/>
    </p:embeddedFont>
    <p:embeddedFont>
      <p:font typeface="Montserrat Bold" charset="1" panose="00000800000000000000"/>
      <p:regular r:id="rId39"/>
    </p:embeddedFont>
    <p:embeddedFont>
      <p:font typeface="Open Sans" charset="1" panose="00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3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81" t="0" r="-66324" b="0"/>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743479" y="690861"/>
            <a:ext cx="1191540" cy="11915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241813" y="880215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241813" y="8440825"/>
            <a:ext cx="1191540" cy="11915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743479" y="8973079"/>
            <a:ext cx="595770" cy="5957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339249" y="2935606"/>
            <a:ext cx="3438827" cy="716630"/>
            <a:chOff x="0" y="0"/>
            <a:chExt cx="1895622" cy="395036"/>
          </a:xfrm>
        </p:grpSpPr>
        <p:sp>
          <p:nvSpPr>
            <p:cNvPr name="Freeform 19" id="19"/>
            <p:cNvSpPr/>
            <p:nvPr/>
          </p:nvSpPr>
          <p:spPr>
            <a:xfrm flipH="false" flipV="false" rot="0">
              <a:off x="0" y="0"/>
              <a:ext cx="1895622" cy="395036"/>
            </a:xfrm>
            <a:custGeom>
              <a:avLst/>
              <a:gdLst/>
              <a:ahLst/>
              <a:cxnLst/>
              <a:rect r="r" b="b" t="t" l="l"/>
              <a:pathLst>
                <a:path h="395036" w="1895622">
                  <a:moveTo>
                    <a:pt x="1692422" y="0"/>
                  </a:moveTo>
                  <a:cubicBezTo>
                    <a:pt x="1804646" y="0"/>
                    <a:pt x="1895622" y="88432"/>
                    <a:pt x="1895622" y="197518"/>
                  </a:cubicBezTo>
                  <a:cubicBezTo>
                    <a:pt x="1895622" y="306604"/>
                    <a:pt x="1804646" y="395036"/>
                    <a:pt x="1692422" y="395036"/>
                  </a:cubicBezTo>
                  <a:lnTo>
                    <a:pt x="203200" y="395036"/>
                  </a:lnTo>
                  <a:cubicBezTo>
                    <a:pt x="90976" y="395036"/>
                    <a:pt x="0" y="306604"/>
                    <a:pt x="0" y="197518"/>
                  </a:cubicBezTo>
                  <a:cubicBezTo>
                    <a:pt x="0" y="88432"/>
                    <a:pt x="90976" y="0"/>
                    <a:pt x="203200" y="0"/>
                  </a:cubicBezTo>
                  <a:close/>
                </a:path>
              </a:pathLst>
            </a:custGeom>
            <a:gradFill rotWithShape="true">
              <a:gsLst>
                <a:gs pos="0">
                  <a:srgbClr val="DC0E20">
                    <a:alpha val="100000"/>
                  </a:srgbClr>
                </a:gs>
                <a:gs pos="100000">
                  <a:srgbClr val="FF4454">
                    <a:alpha val="100000"/>
                  </a:srgbClr>
                </a:gs>
              </a:gsLst>
              <a:lin ang="0"/>
            </a:gradFill>
            <a:ln cap="sq">
              <a:noFill/>
              <a:prstDash val="solid"/>
              <a:miter/>
            </a:ln>
          </p:spPr>
        </p:sp>
        <p:sp>
          <p:nvSpPr>
            <p:cNvPr name="TextBox 20" id="20"/>
            <p:cNvSpPr txBox="true"/>
            <p:nvPr/>
          </p:nvSpPr>
          <p:spPr>
            <a:xfrm>
              <a:off x="0" y="-47625"/>
              <a:ext cx="1895622" cy="442661"/>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Freeform 21" id="21"/>
          <p:cNvSpPr/>
          <p:nvPr/>
        </p:nvSpPr>
        <p:spPr>
          <a:xfrm flipH="false" flipV="false" rot="0">
            <a:off x="12964370" y="1322304"/>
            <a:ext cx="3873214" cy="2165404"/>
          </a:xfrm>
          <a:custGeom>
            <a:avLst/>
            <a:gdLst/>
            <a:ahLst/>
            <a:cxnLst/>
            <a:rect r="r" b="b" t="t" l="l"/>
            <a:pathLst>
              <a:path h="2165404" w="3873214">
                <a:moveTo>
                  <a:pt x="0" y="0"/>
                </a:moveTo>
                <a:lnTo>
                  <a:pt x="3873213" y="0"/>
                </a:lnTo>
                <a:lnTo>
                  <a:pt x="3873213" y="2165404"/>
                </a:lnTo>
                <a:lnTo>
                  <a:pt x="0" y="2165404"/>
                </a:lnTo>
                <a:lnTo>
                  <a:pt x="0" y="0"/>
                </a:lnTo>
                <a:close/>
              </a:path>
            </a:pathLst>
          </a:custGeom>
          <a:blipFill>
            <a:blip r:embed="rId3"/>
            <a:stretch>
              <a:fillRect l="0" t="0" r="0" b="0"/>
            </a:stretch>
          </a:blipFill>
        </p:spPr>
      </p:sp>
      <p:sp>
        <p:nvSpPr>
          <p:cNvPr name="TextBox 22" id="22"/>
          <p:cNvSpPr txBox="true"/>
          <p:nvPr/>
        </p:nvSpPr>
        <p:spPr>
          <a:xfrm rot="0">
            <a:off x="1149212" y="4135710"/>
            <a:ext cx="15989576" cy="3143250"/>
          </a:xfrm>
          <a:prstGeom prst="rect">
            <a:avLst/>
          </a:prstGeom>
        </p:spPr>
        <p:txBody>
          <a:bodyPr anchor="t" rtlCol="false" tIns="0" lIns="0" bIns="0" rIns="0">
            <a:spAutoFit/>
          </a:bodyPr>
          <a:lstStyle/>
          <a:p>
            <a:pPr algn="l">
              <a:lnSpc>
                <a:spcPts val="24791"/>
              </a:lnSpc>
            </a:pPr>
            <a:r>
              <a:rPr lang="en-US" sz="20659">
                <a:solidFill>
                  <a:srgbClr val="FF4454"/>
                </a:solidFill>
                <a:latin typeface="Anton"/>
                <a:ea typeface="Anton"/>
                <a:cs typeface="Anton"/>
                <a:sym typeface="Anton"/>
              </a:rPr>
              <a:t>SQL ANALYSIS</a:t>
            </a:r>
          </a:p>
        </p:txBody>
      </p:sp>
      <p:sp>
        <p:nvSpPr>
          <p:cNvPr name="TextBox 23" id="23"/>
          <p:cNvSpPr txBox="true"/>
          <p:nvPr/>
        </p:nvSpPr>
        <p:spPr>
          <a:xfrm rot="0">
            <a:off x="1178729" y="7416314"/>
            <a:ext cx="10893293" cy="469439"/>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America's Bike &amp; Adventure Shop</a:t>
            </a:r>
          </a:p>
        </p:txBody>
      </p:sp>
      <p:sp>
        <p:nvSpPr>
          <p:cNvPr name="TextBox 24" id="24"/>
          <p:cNvSpPr txBox="true"/>
          <p:nvPr/>
        </p:nvSpPr>
        <p:spPr>
          <a:xfrm rot="0">
            <a:off x="1508281" y="3073807"/>
            <a:ext cx="3100763"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Jenson USA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707261" y="3456142"/>
            <a:ext cx="12104217" cy="5646412"/>
          </a:xfrm>
          <a:custGeom>
            <a:avLst/>
            <a:gdLst/>
            <a:ahLst/>
            <a:cxnLst/>
            <a:rect r="r" b="b" t="t" l="l"/>
            <a:pathLst>
              <a:path h="5646412" w="12104217">
                <a:moveTo>
                  <a:pt x="0" y="0"/>
                </a:moveTo>
                <a:lnTo>
                  <a:pt x="12104217" y="0"/>
                </a:lnTo>
                <a:lnTo>
                  <a:pt x="12104217" y="5646412"/>
                </a:lnTo>
                <a:lnTo>
                  <a:pt x="0" y="5646412"/>
                </a:lnTo>
                <a:lnTo>
                  <a:pt x="0" y="0"/>
                </a:lnTo>
                <a:close/>
              </a:path>
            </a:pathLst>
          </a:custGeom>
          <a:blipFill>
            <a:blip r:embed="rId4"/>
            <a:stretch>
              <a:fillRect l="0" t="0" r="0" b="0"/>
            </a:stretch>
          </a:blipFill>
        </p:spPr>
      </p:sp>
      <p:sp>
        <p:nvSpPr>
          <p:cNvPr name="TextBox 10" id="10"/>
          <p:cNvSpPr txBox="true"/>
          <p:nvPr/>
        </p:nvSpPr>
        <p:spPr>
          <a:xfrm rot="0">
            <a:off x="1028700" y="171916"/>
            <a:ext cx="16230600" cy="606383"/>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4.Find the customer who spent the most money on orders.</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428803" y="2995700"/>
            <a:ext cx="11505927" cy="5587077"/>
          </a:xfrm>
          <a:custGeom>
            <a:avLst/>
            <a:gdLst/>
            <a:ahLst/>
            <a:cxnLst/>
            <a:rect r="r" b="b" t="t" l="l"/>
            <a:pathLst>
              <a:path h="5587077" w="11505927">
                <a:moveTo>
                  <a:pt x="0" y="0"/>
                </a:moveTo>
                <a:lnTo>
                  <a:pt x="11505927" y="0"/>
                </a:lnTo>
                <a:lnTo>
                  <a:pt x="11505927" y="5587076"/>
                </a:lnTo>
                <a:lnTo>
                  <a:pt x="0" y="5587076"/>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595727" y="6525241"/>
            <a:ext cx="3329821" cy="33298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659166" y="8424567"/>
            <a:ext cx="1430496" cy="143049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006203" y="3506863"/>
            <a:ext cx="9668748" cy="3079964"/>
          </a:xfrm>
          <a:custGeom>
            <a:avLst/>
            <a:gdLst/>
            <a:ahLst/>
            <a:cxnLst/>
            <a:rect r="r" b="b" t="t" l="l"/>
            <a:pathLst>
              <a:path h="3079964" w="9668748">
                <a:moveTo>
                  <a:pt x="0" y="0"/>
                </a:moveTo>
                <a:lnTo>
                  <a:pt x="9668748" y="0"/>
                </a:lnTo>
                <a:lnTo>
                  <a:pt x="9668748" y="3079964"/>
                </a:lnTo>
                <a:lnTo>
                  <a:pt x="0" y="3079964"/>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142907" y="3548284"/>
            <a:ext cx="11301259" cy="4633516"/>
          </a:xfrm>
          <a:custGeom>
            <a:avLst/>
            <a:gdLst/>
            <a:ahLst/>
            <a:cxnLst/>
            <a:rect r="r" b="b" t="t" l="l"/>
            <a:pathLst>
              <a:path h="4633516" w="11301259">
                <a:moveTo>
                  <a:pt x="0" y="0"/>
                </a:moveTo>
                <a:lnTo>
                  <a:pt x="11301259" y="0"/>
                </a:lnTo>
                <a:lnTo>
                  <a:pt x="11301259" y="4633516"/>
                </a:lnTo>
                <a:lnTo>
                  <a:pt x="0" y="4633516"/>
                </a:lnTo>
                <a:lnTo>
                  <a:pt x="0" y="0"/>
                </a:lnTo>
                <a:close/>
              </a:path>
            </a:pathLst>
          </a:custGeom>
          <a:blipFill>
            <a:blip r:embed="rId4"/>
            <a:stretch>
              <a:fillRect l="0" t="0" r="0" b="0"/>
            </a:stretch>
          </a:blipFill>
        </p:spPr>
      </p:sp>
      <p:sp>
        <p:nvSpPr>
          <p:cNvPr name="TextBox 10" id="10"/>
          <p:cNvSpPr txBox="true"/>
          <p:nvPr/>
        </p:nvSpPr>
        <p:spPr>
          <a:xfrm rot="0">
            <a:off x="1028700" y="110070"/>
            <a:ext cx="16230600" cy="606383"/>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5.Find the highest-priced product for each category name.</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212797" y="2820791"/>
            <a:ext cx="11704663" cy="4583644"/>
          </a:xfrm>
          <a:custGeom>
            <a:avLst/>
            <a:gdLst/>
            <a:ahLst/>
            <a:cxnLst/>
            <a:rect r="r" b="b" t="t" l="l"/>
            <a:pathLst>
              <a:path h="4583644" w="11704663">
                <a:moveTo>
                  <a:pt x="0" y="0"/>
                </a:moveTo>
                <a:lnTo>
                  <a:pt x="11704662" y="0"/>
                </a:lnTo>
                <a:lnTo>
                  <a:pt x="11704662" y="4583644"/>
                </a:lnTo>
                <a:lnTo>
                  <a:pt x="0" y="4583644"/>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595727" y="6525241"/>
            <a:ext cx="3329821" cy="33298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659166" y="8424567"/>
            <a:ext cx="1430496" cy="143049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044016" y="2564837"/>
            <a:ext cx="11551711" cy="5157325"/>
          </a:xfrm>
          <a:custGeom>
            <a:avLst/>
            <a:gdLst/>
            <a:ahLst/>
            <a:cxnLst/>
            <a:rect r="r" b="b" t="t" l="l"/>
            <a:pathLst>
              <a:path h="5157325" w="11551711">
                <a:moveTo>
                  <a:pt x="0" y="0"/>
                </a:moveTo>
                <a:lnTo>
                  <a:pt x="11551711" y="0"/>
                </a:lnTo>
                <a:lnTo>
                  <a:pt x="11551711" y="5157326"/>
                </a:lnTo>
                <a:lnTo>
                  <a:pt x="0" y="5157326"/>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493371" y="3440196"/>
            <a:ext cx="11301259" cy="5565870"/>
          </a:xfrm>
          <a:custGeom>
            <a:avLst/>
            <a:gdLst/>
            <a:ahLst/>
            <a:cxnLst/>
            <a:rect r="r" b="b" t="t" l="l"/>
            <a:pathLst>
              <a:path h="5565870" w="11301259">
                <a:moveTo>
                  <a:pt x="0" y="0"/>
                </a:moveTo>
                <a:lnTo>
                  <a:pt x="11301258" y="0"/>
                </a:lnTo>
                <a:lnTo>
                  <a:pt x="11301258" y="5565870"/>
                </a:lnTo>
                <a:lnTo>
                  <a:pt x="0" y="5565870"/>
                </a:lnTo>
                <a:lnTo>
                  <a:pt x="0" y="0"/>
                </a:lnTo>
                <a:close/>
              </a:path>
            </a:pathLst>
          </a:custGeom>
          <a:blipFill>
            <a:blip r:embed="rId4"/>
            <a:stretch>
              <a:fillRect l="0" t="0" r="0" b="0"/>
            </a:stretch>
          </a:blipFill>
        </p:spPr>
      </p:sp>
      <p:sp>
        <p:nvSpPr>
          <p:cNvPr name="TextBox 10" id="10"/>
          <p:cNvSpPr txBox="true"/>
          <p:nvPr/>
        </p:nvSpPr>
        <p:spPr>
          <a:xfrm rot="0">
            <a:off x="1028700" y="171916"/>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6.Find the total number of orders placed by each customer per store.</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847367" y="3153809"/>
            <a:ext cx="12593266" cy="4905811"/>
          </a:xfrm>
          <a:custGeom>
            <a:avLst/>
            <a:gdLst/>
            <a:ahLst/>
            <a:cxnLst/>
            <a:rect r="r" b="b" t="t" l="l"/>
            <a:pathLst>
              <a:path h="4905811" w="12593266">
                <a:moveTo>
                  <a:pt x="0" y="0"/>
                </a:moveTo>
                <a:lnTo>
                  <a:pt x="12593266" y="0"/>
                </a:lnTo>
                <a:lnTo>
                  <a:pt x="12593266" y="4905810"/>
                </a:lnTo>
                <a:lnTo>
                  <a:pt x="0" y="4905810"/>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335796" y="3440196"/>
            <a:ext cx="11616408" cy="4679286"/>
          </a:xfrm>
          <a:custGeom>
            <a:avLst/>
            <a:gdLst/>
            <a:ahLst/>
            <a:cxnLst/>
            <a:rect r="r" b="b" t="t" l="l"/>
            <a:pathLst>
              <a:path h="4679286" w="11616408">
                <a:moveTo>
                  <a:pt x="0" y="0"/>
                </a:moveTo>
                <a:lnTo>
                  <a:pt x="11616408" y="0"/>
                </a:lnTo>
                <a:lnTo>
                  <a:pt x="11616408" y="4679286"/>
                </a:lnTo>
                <a:lnTo>
                  <a:pt x="0" y="4679286"/>
                </a:lnTo>
                <a:lnTo>
                  <a:pt x="0" y="0"/>
                </a:lnTo>
                <a:close/>
              </a:path>
            </a:pathLst>
          </a:custGeom>
          <a:blipFill>
            <a:blip r:embed="rId4"/>
            <a:stretch>
              <a:fillRect l="0" t="0" r="0" b="0"/>
            </a:stretch>
          </a:blipFill>
        </p:spPr>
      </p:sp>
      <p:sp>
        <p:nvSpPr>
          <p:cNvPr name="TextBox 10" id="10"/>
          <p:cNvSpPr txBox="true"/>
          <p:nvPr/>
        </p:nvSpPr>
        <p:spPr>
          <a:xfrm rot="0">
            <a:off x="1028700" y="171916"/>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7.Find the names of staff members who have not made any sales.</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1487803" y="3205641"/>
            <a:ext cx="16028641" cy="2962541"/>
          </a:xfrm>
          <a:custGeom>
            <a:avLst/>
            <a:gdLst/>
            <a:ahLst/>
            <a:cxnLst/>
            <a:rect r="r" b="b" t="t" l="l"/>
            <a:pathLst>
              <a:path h="2962541" w="16028641">
                <a:moveTo>
                  <a:pt x="0" y="0"/>
                </a:moveTo>
                <a:lnTo>
                  <a:pt x="16028641" y="0"/>
                </a:lnTo>
                <a:lnTo>
                  <a:pt x="16028641" y="2962541"/>
                </a:lnTo>
                <a:lnTo>
                  <a:pt x="0" y="2962541"/>
                </a:lnTo>
                <a:lnTo>
                  <a:pt x="0" y="0"/>
                </a:lnTo>
                <a:close/>
              </a:path>
            </a:pathLst>
          </a:custGeom>
          <a:blipFill>
            <a:blip r:embed="rId4"/>
            <a:stretch>
              <a:fillRect l="0" t="-67" r="-1411" b="-67"/>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7611" y="-1286368"/>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43479" y="690861"/>
            <a:ext cx="1191540" cy="11915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1131318" y="4824092"/>
            <a:ext cx="11381566" cy="113815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144000" y="7727421"/>
            <a:ext cx="1038609" cy="103860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Freeform 14" id="14"/>
          <p:cNvSpPr/>
          <p:nvPr/>
        </p:nvSpPr>
        <p:spPr>
          <a:xfrm flipH="false" flipV="false" rot="0">
            <a:off x="9799653" y="1799732"/>
            <a:ext cx="6764583" cy="3781887"/>
          </a:xfrm>
          <a:custGeom>
            <a:avLst/>
            <a:gdLst/>
            <a:ahLst/>
            <a:cxnLst/>
            <a:rect r="r" b="b" t="t" l="l"/>
            <a:pathLst>
              <a:path h="3781887" w="6764583">
                <a:moveTo>
                  <a:pt x="0" y="0"/>
                </a:moveTo>
                <a:lnTo>
                  <a:pt x="6764583" y="0"/>
                </a:lnTo>
                <a:lnTo>
                  <a:pt x="6764583" y="3781888"/>
                </a:lnTo>
                <a:lnTo>
                  <a:pt x="0" y="3781888"/>
                </a:lnTo>
                <a:lnTo>
                  <a:pt x="0" y="0"/>
                </a:lnTo>
                <a:close/>
              </a:path>
            </a:pathLst>
          </a:custGeom>
          <a:blipFill>
            <a:blip r:embed="rId2"/>
            <a:stretch>
              <a:fillRect l="0" t="0" r="0" b="0"/>
            </a:stretch>
          </a:blipFill>
          <a:ln cap="sq">
            <a:noFill/>
            <a:prstDash val="solid"/>
            <a:miter/>
          </a:ln>
        </p:spPr>
      </p:sp>
      <p:sp>
        <p:nvSpPr>
          <p:cNvPr name="TextBox 15" id="15"/>
          <p:cNvSpPr txBox="true"/>
          <p:nvPr/>
        </p:nvSpPr>
        <p:spPr>
          <a:xfrm rot="0">
            <a:off x="1530629" y="1790207"/>
            <a:ext cx="7038635" cy="2869122"/>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ABOUT COMPANY</a:t>
            </a:r>
          </a:p>
        </p:txBody>
      </p:sp>
      <p:sp>
        <p:nvSpPr>
          <p:cNvPr name="TextBox 16" id="16"/>
          <p:cNvSpPr txBox="true"/>
          <p:nvPr/>
        </p:nvSpPr>
        <p:spPr>
          <a:xfrm rot="0">
            <a:off x="1530629" y="5074644"/>
            <a:ext cx="7241896" cy="3691387"/>
          </a:xfrm>
          <a:prstGeom prst="rect">
            <a:avLst/>
          </a:prstGeom>
        </p:spPr>
        <p:txBody>
          <a:bodyPr anchor="t" rtlCol="false" tIns="0" lIns="0" bIns="0" rIns="0">
            <a:spAutoFit/>
          </a:bodyPr>
          <a:lstStyle/>
          <a:p>
            <a:pPr algn="l" marL="0" indent="0" lvl="0">
              <a:lnSpc>
                <a:spcPts val="3694"/>
              </a:lnSpc>
              <a:spcBef>
                <a:spcPct val="0"/>
              </a:spcBef>
            </a:pPr>
            <a:r>
              <a:rPr lang="en-US" sz="2173">
                <a:solidFill>
                  <a:srgbClr val="FFFFFF">
                    <a:alpha val="80000"/>
                  </a:srgbClr>
                </a:solidFill>
                <a:latin typeface="Open Sans"/>
                <a:ea typeface="Open Sans"/>
                <a:cs typeface="Open Sans"/>
                <a:sym typeface="Open Sans"/>
              </a:rPr>
              <a:t>J</a:t>
            </a:r>
            <a:r>
              <a:rPr lang="en-US" sz="2173" strike="noStrike" u="none">
                <a:solidFill>
                  <a:srgbClr val="FFFFFF">
                    <a:alpha val="80000"/>
                  </a:srgbClr>
                </a:solidFill>
                <a:latin typeface="Open Sans"/>
                <a:ea typeface="Open Sans"/>
                <a:cs typeface="Open Sans"/>
                <a:sym typeface="Open Sans"/>
              </a:rPr>
              <a:t>enson USA is a leading American cycling retailer founded in 1994 and headquartered in Riverside, California. With over 30,000 products available online and at retail locations in Corona and Riverside, the company caters to enthusiasts of road, mountain, BMX, gravel, and commuter bikes. Jenson USA emphasizes a customer-centric approach, encapsulated in its core value: "Customers Are Everything.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545058" y="3182415"/>
            <a:ext cx="12792827" cy="6188530"/>
          </a:xfrm>
          <a:custGeom>
            <a:avLst/>
            <a:gdLst/>
            <a:ahLst/>
            <a:cxnLst/>
            <a:rect r="r" b="b" t="t" l="l"/>
            <a:pathLst>
              <a:path h="6188530" w="12792827">
                <a:moveTo>
                  <a:pt x="0" y="0"/>
                </a:moveTo>
                <a:lnTo>
                  <a:pt x="12792827" y="0"/>
                </a:lnTo>
                <a:lnTo>
                  <a:pt x="12792827" y="6188530"/>
                </a:lnTo>
                <a:lnTo>
                  <a:pt x="0" y="6188530"/>
                </a:lnTo>
                <a:lnTo>
                  <a:pt x="0" y="0"/>
                </a:lnTo>
                <a:close/>
              </a:path>
            </a:pathLst>
          </a:custGeom>
          <a:blipFill>
            <a:blip r:embed="rId4"/>
            <a:stretch>
              <a:fillRect l="0" t="0" r="0" b="0"/>
            </a:stretch>
          </a:blipFill>
        </p:spPr>
      </p:sp>
      <p:sp>
        <p:nvSpPr>
          <p:cNvPr name="TextBox 10" id="10"/>
          <p:cNvSpPr txBox="true"/>
          <p:nvPr/>
        </p:nvSpPr>
        <p:spPr>
          <a:xfrm rot="0">
            <a:off x="1028700" y="422317"/>
            <a:ext cx="16230600" cy="606383"/>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8.Find the top 3 most sold products in terms of quantity.</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096977" y="3703053"/>
            <a:ext cx="11759595" cy="2801224"/>
          </a:xfrm>
          <a:custGeom>
            <a:avLst/>
            <a:gdLst/>
            <a:ahLst/>
            <a:cxnLst/>
            <a:rect r="r" b="b" t="t" l="l"/>
            <a:pathLst>
              <a:path h="2801224" w="11759595">
                <a:moveTo>
                  <a:pt x="0" y="0"/>
                </a:moveTo>
                <a:lnTo>
                  <a:pt x="11759595" y="0"/>
                </a:lnTo>
                <a:lnTo>
                  <a:pt x="11759595" y="2801225"/>
                </a:lnTo>
                <a:lnTo>
                  <a:pt x="0" y="2801225"/>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483294" y="3135396"/>
            <a:ext cx="11321412" cy="6439053"/>
          </a:xfrm>
          <a:custGeom>
            <a:avLst/>
            <a:gdLst/>
            <a:ahLst/>
            <a:cxnLst/>
            <a:rect r="r" b="b" t="t" l="l"/>
            <a:pathLst>
              <a:path h="6439053" w="11321412">
                <a:moveTo>
                  <a:pt x="0" y="0"/>
                </a:moveTo>
                <a:lnTo>
                  <a:pt x="11321412" y="0"/>
                </a:lnTo>
                <a:lnTo>
                  <a:pt x="11321412" y="6439053"/>
                </a:lnTo>
                <a:lnTo>
                  <a:pt x="0" y="6439053"/>
                </a:lnTo>
                <a:lnTo>
                  <a:pt x="0" y="0"/>
                </a:lnTo>
                <a:close/>
              </a:path>
            </a:pathLst>
          </a:custGeom>
          <a:blipFill>
            <a:blip r:embed="rId4"/>
            <a:stretch>
              <a:fillRect l="0" t="0" r="0" b="0"/>
            </a:stretch>
          </a:blipFill>
        </p:spPr>
      </p:sp>
      <p:sp>
        <p:nvSpPr>
          <p:cNvPr name="TextBox 10" id="10"/>
          <p:cNvSpPr txBox="true"/>
          <p:nvPr/>
        </p:nvSpPr>
        <p:spPr>
          <a:xfrm rot="0">
            <a:off x="1028700" y="422317"/>
            <a:ext cx="16230600" cy="606383"/>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9.Find the median value of the price list.</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904203" y="3411752"/>
            <a:ext cx="8479595" cy="3463496"/>
          </a:xfrm>
          <a:custGeom>
            <a:avLst/>
            <a:gdLst/>
            <a:ahLst/>
            <a:cxnLst/>
            <a:rect r="r" b="b" t="t" l="l"/>
            <a:pathLst>
              <a:path h="3463496" w="8479595">
                <a:moveTo>
                  <a:pt x="0" y="0"/>
                </a:moveTo>
                <a:lnTo>
                  <a:pt x="8479594" y="0"/>
                </a:lnTo>
                <a:lnTo>
                  <a:pt x="8479594" y="3463496"/>
                </a:lnTo>
                <a:lnTo>
                  <a:pt x="0" y="3463496"/>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1782285" y="3554367"/>
            <a:ext cx="15117168" cy="3533638"/>
          </a:xfrm>
          <a:custGeom>
            <a:avLst/>
            <a:gdLst/>
            <a:ahLst/>
            <a:cxnLst/>
            <a:rect r="r" b="b" t="t" l="l"/>
            <a:pathLst>
              <a:path h="3533638" w="15117168">
                <a:moveTo>
                  <a:pt x="0" y="0"/>
                </a:moveTo>
                <a:lnTo>
                  <a:pt x="15117168" y="0"/>
                </a:lnTo>
                <a:lnTo>
                  <a:pt x="15117168" y="3533638"/>
                </a:lnTo>
                <a:lnTo>
                  <a:pt x="0" y="3533638"/>
                </a:lnTo>
                <a:lnTo>
                  <a:pt x="0" y="0"/>
                </a:lnTo>
                <a:close/>
              </a:path>
            </a:pathLst>
          </a:custGeom>
          <a:blipFill>
            <a:blip r:embed="rId4"/>
            <a:stretch>
              <a:fillRect l="0" t="0" r="0" b="0"/>
            </a:stretch>
          </a:blipFill>
        </p:spPr>
      </p:sp>
      <p:sp>
        <p:nvSpPr>
          <p:cNvPr name="TextBox 10" id="10"/>
          <p:cNvSpPr txBox="true"/>
          <p:nvPr/>
        </p:nvSpPr>
        <p:spPr>
          <a:xfrm rot="0">
            <a:off x="1028700" y="422317"/>
            <a:ext cx="16230600" cy="606383"/>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10.List all products that have never been ordered.</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240367" y="2564788"/>
            <a:ext cx="9807266" cy="6693512"/>
          </a:xfrm>
          <a:custGeom>
            <a:avLst/>
            <a:gdLst/>
            <a:ahLst/>
            <a:cxnLst/>
            <a:rect r="r" b="b" t="t" l="l"/>
            <a:pathLst>
              <a:path h="6693512" w="9807266">
                <a:moveTo>
                  <a:pt x="0" y="0"/>
                </a:moveTo>
                <a:lnTo>
                  <a:pt x="9807266" y="0"/>
                </a:lnTo>
                <a:lnTo>
                  <a:pt x="9807266" y="6693512"/>
                </a:lnTo>
                <a:lnTo>
                  <a:pt x="0" y="6693512"/>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695279" y="2101658"/>
            <a:ext cx="8144034" cy="7753405"/>
          </a:xfrm>
          <a:custGeom>
            <a:avLst/>
            <a:gdLst/>
            <a:ahLst/>
            <a:cxnLst/>
            <a:rect r="r" b="b" t="t" l="l"/>
            <a:pathLst>
              <a:path h="7753405" w="8144034">
                <a:moveTo>
                  <a:pt x="0" y="0"/>
                </a:moveTo>
                <a:lnTo>
                  <a:pt x="8144034" y="0"/>
                </a:lnTo>
                <a:lnTo>
                  <a:pt x="8144034" y="7753405"/>
                </a:lnTo>
                <a:lnTo>
                  <a:pt x="0" y="7753405"/>
                </a:lnTo>
                <a:lnTo>
                  <a:pt x="0" y="0"/>
                </a:lnTo>
                <a:close/>
              </a:path>
            </a:pathLst>
          </a:custGeom>
          <a:blipFill>
            <a:blip r:embed="rId4"/>
            <a:stretch>
              <a:fillRect l="0" t="0" r="0" b="0"/>
            </a:stretch>
          </a:blipFill>
        </p:spPr>
      </p:sp>
      <p:sp>
        <p:nvSpPr>
          <p:cNvPr name="TextBox 10" id="10"/>
          <p:cNvSpPr txBox="true"/>
          <p:nvPr/>
        </p:nvSpPr>
        <p:spPr>
          <a:xfrm rot="0">
            <a:off x="1028700" y="422317"/>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11.List the names of staff members who have made more sales than the average number of sales by all staff members.</a:t>
            </a:r>
          </a:p>
        </p:txBody>
      </p:sp>
      <p:sp>
        <p:nvSpPr>
          <p:cNvPr name="TextBox 11" id="11"/>
          <p:cNvSpPr txBox="true"/>
          <p:nvPr/>
        </p:nvSpPr>
        <p:spPr>
          <a:xfrm rot="0">
            <a:off x="851739" y="1964074"/>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946435" y="2464500"/>
            <a:ext cx="12395129" cy="4450825"/>
          </a:xfrm>
          <a:custGeom>
            <a:avLst/>
            <a:gdLst/>
            <a:ahLst/>
            <a:cxnLst/>
            <a:rect r="r" b="b" t="t" l="l"/>
            <a:pathLst>
              <a:path h="4450825" w="12395129">
                <a:moveTo>
                  <a:pt x="0" y="0"/>
                </a:moveTo>
                <a:lnTo>
                  <a:pt x="12395130" y="0"/>
                </a:lnTo>
                <a:lnTo>
                  <a:pt x="12395130" y="4450825"/>
                </a:lnTo>
                <a:lnTo>
                  <a:pt x="0" y="4450825"/>
                </a:lnTo>
                <a:lnTo>
                  <a:pt x="0" y="0"/>
                </a:lnTo>
                <a:close/>
              </a:path>
            </a:pathLst>
          </a:custGeom>
          <a:blipFill>
            <a:blip r:embed="rId4"/>
            <a:stretch>
              <a:fillRect l="0" t="0" r="0" b="0"/>
            </a:stretch>
          </a:blipFill>
        </p:spPr>
      </p:sp>
      <p:sp>
        <p:nvSpPr>
          <p:cNvPr name="TextBox 10" id="10"/>
          <p:cNvSpPr txBox="true"/>
          <p:nvPr/>
        </p:nvSpPr>
        <p:spPr>
          <a:xfrm rot="0">
            <a:off x="769277" y="520990"/>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1754311" y="2932638"/>
            <a:ext cx="14875397" cy="3166174"/>
          </a:xfrm>
          <a:custGeom>
            <a:avLst/>
            <a:gdLst/>
            <a:ahLst/>
            <a:cxnLst/>
            <a:rect r="r" b="b" t="t" l="l"/>
            <a:pathLst>
              <a:path h="3166174" w="14875397">
                <a:moveTo>
                  <a:pt x="0" y="0"/>
                </a:moveTo>
                <a:lnTo>
                  <a:pt x="14875397" y="0"/>
                </a:lnTo>
                <a:lnTo>
                  <a:pt x="14875397" y="3166174"/>
                </a:lnTo>
                <a:lnTo>
                  <a:pt x="0" y="3166174"/>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5587539" y="2688498"/>
            <a:ext cx="7112922" cy="7166564"/>
          </a:xfrm>
          <a:custGeom>
            <a:avLst/>
            <a:gdLst/>
            <a:ahLst/>
            <a:cxnLst/>
            <a:rect r="r" b="b" t="t" l="l"/>
            <a:pathLst>
              <a:path h="7166564" w="7112922">
                <a:moveTo>
                  <a:pt x="0" y="0"/>
                </a:moveTo>
                <a:lnTo>
                  <a:pt x="7112922" y="0"/>
                </a:lnTo>
                <a:lnTo>
                  <a:pt x="7112922" y="7166565"/>
                </a:lnTo>
                <a:lnTo>
                  <a:pt x="0" y="7166565"/>
                </a:lnTo>
                <a:lnTo>
                  <a:pt x="0" y="0"/>
                </a:lnTo>
                <a:close/>
              </a:path>
            </a:pathLst>
          </a:custGeom>
          <a:blipFill>
            <a:blip r:embed="rId4"/>
            <a:stretch>
              <a:fillRect l="0" t="0" r="0" b="0"/>
            </a:stretch>
          </a:blipFill>
        </p:spPr>
      </p:sp>
      <p:sp>
        <p:nvSpPr>
          <p:cNvPr name="TextBox 10" id="10"/>
          <p:cNvSpPr txBox="true"/>
          <p:nvPr/>
        </p:nvSpPr>
        <p:spPr>
          <a:xfrm rot="0">
            <a:off x="1028700" y="422317"/>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12.Identify the customers who have ordered all types of products (i.e., from every category).</a:t>
            </a:r>
          </a:p>
        </p:txBody>
      </p:sp>
      <p:sp>
        <p:nvSpPr>
          <p:cNvPr name="TextBox 11" id="11"/>
          <p:cNvSpPr txBox="true"/>
          <p:nvPr/>
        </p:nvSpPr>
        <p:spPr>
          <a:xfrm rot="0">
            <a:off x="851739" y="1964074"/>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810508" y="3443610"/>
            <a:ext cx="16448792" cy="4157653"/>
          </a:xfrm>
          <a:custGeom>
            <a:avLst/>
            <a:gdLst/>
            <a:ahLst/>
            <a:cxnLst/>
            <a:rect r="r" b="b" t="t" l="l"/>
            <a:pathLst>
              <a:path h="4157653" w="16448792">
                <a:moveTo>
                  <a:pt x="0" y="0"/>
                </a:moveTo>
                <a:lnTo>
                  <a:pt x="16448792" y="0"/>
                </a:lnTo>
                <a:lnTo>
                  <a:pt x="16448792" y="4157654"/>
                </a:lnTo>
                <a:lnTo>
                  <a:pt x="0" y="4157654"/>
                </a:lnTo>
                <a:lnTo>
                  <a:pt x="0" y="0"/>
                </a:lnTo>
                <a:close/>
              </a:path>
            </a:pathLst>
          </a:custGeom>
          <a:blipFill>
            <a:blip r:embed="rId4"/>
            <a:stretch>
              <a:fillRect l="0" t="0" r="0" b="0"/>
            </a:stretch>
          </a:blipFill>
        </p:spPr>
      </p:sp>
      <p:sp>
        <p:nvSpPr>
          <p:cNvPr name="TextBox 10" id="10"/>
          <p:cNvSpPr txBox="true"/>
          <p:nvPr/>
        </p:nvSpPr>
        <p:spPr>
          <a:xfrm rot="0">
            <a:off x="1028700" y="171916"/>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1.Find the total number of products sold by each store along with the store name.</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3891874" y="2458498"/>
            <a:ext cx="10504252" cy="6222519"/>
          </a:xfrm>
          <a:custGeom>
            <a:avLst/>
            <a:gdLst/>
            <a:ahLst/>
            <a:cxnLst/>
            <a:rect r="r" b="b" t="t" l="l"/>
            <a:pathLst>
              <a:path h="6222519" w="10504252">
                <a:moveTo>
                  <a:pt x="0" y="0"/>
                </a:moveTo>
                <a:lnTo>
                  <a:pt x="10504252" y="0"/>
                </a:lnTo>
                <a:lnTo>
                  <a:pt x="10504252" y="6222519"/>
                </a:lnTo>
                <a:lnTo>
                  <a:pt x="0" y="6222519"/>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410255" y="4144068"/>
            <a:ext cx="13092553" cy="1998863"/>
          </a:xfrm>
          <a:custGeom>
            <a:avLst/>
            <a:gdLst/>
            <a:ahLst/>
            <a:cxnLst/>
            <a:rect r="r" b="b" t="t" l="l"/>
            <a:pathLst>
              <a:path h="1998863" w="13092553">
                <a:moveTo>
                  <a:pt x="0" y="0"/>
                </a:moveTo>
                <a:lnTo>
                  <a:pt x="13092553" y="0"/>
                </a:lnTo>
                <a:lnTo>
                  <a:pt x="13092553" y="1998864"/>
                </a:lnTo>
                <a:lnTo>
                  <a:pt x="0" y="1998864"/>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2" r="0" b="-9272"/>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807176" y="1525959"/>
            <a:ext cx="14516274" cy="3912661"/>
          </a:xfrm>
          <a:prstGeom prst="rect">
            <a:avLst/>
          </a:prstGeom>
        </p:spPr>
        <p:txBody>
          <a:bodyPr anchor="t" rtlCol="false" tIns="0" lIns="0" bIns="0" rIns="0">
            <a:spAutoFit/>
          </a:bodyPr>
          <a:lstStyle/>
          <a:p>
            <a:pPr algn="ctr">
              <a:lnSpc>
                <a:spcPts val="30866"/>
              </a:lnSpc>
            </a:pPr>
            <a:r>
              <a:rPr lang="en-US" sz="25721">
                <a:solidFill>
                  <a:srgbClr val="FF4454"/>
                </a:solidFill>
                <a:latin typeface="Anton"/>
                <a:ea typeface="Anton"/>
                <a:cs typeface="Anton"/>
                <a:sym typeface="Anton"/>
              </a:rPr>
              <a:t>THANK YOU</a:t>
            </a:r>
          </a:p>
        </p:txBody>
      </p:sp>
      <p:grpSp>
        <p:nvGrpSpPr>
          <p:cNvPr name="Group 7" id="7"/>
          <p:cNvGrpSpPr/>
          <p:nvPr/>
        </p:nvGrpSpPr>
        <p:grpSpPr>
          <a:xfrm rot="0">
            <a:off x="743479" y="690861"/>
            <a:ext cx="1191540" cy="11915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241813" y="880215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41813" y="8440825"/>
            <a:ext cx="1191540" cy="11915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28916" y="9058516"/>
            <a:ext cx="399568" cy="39956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902858" y="573746"/>
            <a:ext cx="712885" cy="71288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DC0E20">
                    <a:alpha val="100000"/>
                  </a:srgbClr>
                </a:gs>
                <a:gs pos="100000">
                  <a:srgbClr val="FF4454">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5303887" y="5178857"/>
            <a:ext cx="7680225" cy="471900"/>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2025 Jenson USA Presentation</a:t>
            </a:r>
          </a:p>
        </p:txBody>
      </p:sp>
      <p:sp>
        <p:nvSpPr>
          <p:cNvPr name="TextBox 23" id="23"/>
          <p:cNvSpPr txBox="true"/>
          <p:nvPr/>
        </p:nvSpPr>
        <p:spPr>
          <a:xfrm rot="0">
            <a:off x="1725539" y="6554826"/>
            <a:ext cx="14516274" cy="1219159"/>
          </a:xfrm>
          <a:prstGeom prst="rect">
            <a:avLst/>
          </a:prstGeom>
        </p:spPr>
        <p:txBody>
          <a:bodyPr anchor="t" rtlCol="false" tIns="0" lIns="0" bIns="0" rIns="0">
            <a:spAutoFit/>
          </a:bodyPr>
          <a:lstStyle/>
          <a:p>
            <a:pPr algn="ctr">
              <a:lnSpc>
                <a:spcPts val="9600"/>
              </a:lnSpc>
            </a:pPr>
            <a:r>
              <a:rPr lang="en-US" sz="8000">
                <a:solidFill>
                  <a:srgbClr val="FF4454"/>
                </a:solidFill>
                <a:latin typeface="Anton"/>
                <a:ea typeface="Anton"/>
                <a:cs typeface="Anton"/>
                <a:sym typeface="Anton"/>
              </a:rPr>
              <a:t>BY FAROOK MOHAMMAD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472034" y="6669620"/>
            <a:ext cx="3329821" cy="33298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535473" y="8568946"/>
            <a:ext cx="1430496" cy="143049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1028700" y="2665526"/>
            <a:ext cx="16230600" cy="3797067"/>
          </a:xfrm>
          <a:custGeom>
            <a:avLst/>
            <a:gdLst/>
            <a:ahLst/>
            <a:cxnLst/>
            <a:rect r="r" b="b" t="t" l="l"/>
            <a:pathLst>
              <a:path h="3797067" w="16230600">
                <a:moveTo>
                  <a:pt x="0" y="0"/>
                </a:moveTo>
                <a:lnTo>
                  <a:pt x="16230600" y="0"/>
                </a:lnTo>
                <a:lnTo>
                  <a:pt x="16230600" y="3797067"/>
                </a:lnTo>
                <a:lnTo>
                  <a:pt x="0" y="3797067"/>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609578" y="2309162"/>
            <a:ext cx="9867701" cy="7061783"/>
          </a:xfrm>
          <a:custGeom>
            <a:avLst/>
            <a:gdLst/>
            <a:ahLst/>
            <a:cxnLst/>
            <a:rect r="r" b="b" t="t" l="l"/>
            <a:pathLst>
              <a:path h="7061783" w="9867701">
                <a:moveTo>
                  <a:pt x="0" y="0"/>
                </a:moveTo>
                <a:lnTo>
                  <a:pt x="9867701" y="0"/>
                </a:lnTo>
                <a:lnTo>
                  <a:pt x="9867701" y="7061783"/>
                </a:lnTo>
                <a:lnTo>
                  <a:pt x="0" y="7061783"/>
                </a:lnTo>
                <a:lnTo>
                  <a:pt x="0" y="0"/>
                </a:lnTo>
                <a:close/>
              </a:path>
            </a:pathLst>
          </a:custGeom>
          <a:blipFill>
            <a:blip r:embed="rId4"/>
            <a:stretch>
              <a:fillRect l="0" t="0" r="0" b="0"/>
            </a:stretch>
          </a:blipFill>
        </p:spPr>
      </p:sp>
      <p:sp>
        <p:nvSpPr>
          <p:cNvPr name="TextBox 10" id="10"/>
          <p:cNvSpPr txBox="true"/>
          <p:nvPr/>
        </p:nvSpPr>
        <p:spPr>
          <a:xfrm rot="0">
            <a:off x="1028700" y="171916"/>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2.Calculate the cumulative sum of quantities sold for each product over time.</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595727" y="6525241"/>
            <a:ext cx="3329821" cy="33298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659166" y="8424567"/>
            <a:ext cx="1430496" cy="143049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807457" y="1028700"/>
            <a:ext cx="9641340" cy="8826363"/>
          </a:xfrm>
          <a:custGeom>
            <a:avLst/>
            <a:gdLst/>
            <a:ahLst/>
            <a:cxnLst/>
            <a:rect r="r" b="b" t="t" l="l"/>
            <a:pathLst>
              <a:path h="8826363" w="9641340">
                <a:moveTo>
                  <a:pt x="0" y="0"/>
                </a:moveTo>
                <a:lnTo>
                  <a:pt x="9641341" y="0"/>
                </a:lnTo>
                <a:lnTo>
                  <a:pt x="9641341" y="8826363"/>
                </a:lnTo>
                <a:lnTo>
                  <a:pt x="0" y="8826363"/>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4150345" y="2869583"/>
            <a:ext cx="9707855" cy="6388717"/>
          </a:xfrm>
          <a:custGeom>
            <a:avLst/>
            <a:gdLst/>
            <a:ahLst/>
            <a:cxnLst/>
            <a:rect r="r" b="b" t="t" l="l"/>
            <a:pathLst>
              <a:path h="6388717" w="9707855">
                <a:moveTo>
                  <a:pt x="0" y="0"/>
                </a:moveTo>
                <a:lnTo>
                  <a:pt x="9707855" y="0"/>
                </a:lnTo>
                <a:lnTo>
                  <a:pt x="9707855" y="6388717"/>
                </a:lnTo>
                <a:lnTo>
                  <a:pt x="0" y="6388717"/>
                </a:lnTo>
                <a:lnTo>
                  <a:pt x="0" y="0"/>
                </a:lnTo>
                <a:close/>
              </a:path>
            </a:pathLst>
          </a:custGeom>
          <a:blipFill>
            <a:blip r:embed="rId4"/>
            <a:stretch>
              <a:fillRect l="0" t="0" r="0" b="0"/>
            </a:stretch>
          </a:blipFill>
        </p:spPr>
      </p:sp>
      <p:sp>
        <p:nvSpPr>
          <p:cNvPr name="TextBox 10" id="10"/>
          <p:cNvSpPr txBox="true"/>
          <p:nvPr/>
        </p:nvSpPr>
        <p:spPr>
          <a:xfrm rot="0">
            <a:off x="1028700" y="171916"/>
            <a:ext cx="16230600" cy="1225467"/>
          </a:xfrm>
          <a:prstGeom prst="rect">
            <a:avLst/>
          </a:prstGeom>
        </p:spPr>
        <p:txBody>
          <a:bodyPr anchor="t" rtlCol="false" tIns="0" lIns="0" bIns="0" rIns="0">
            <a:spAutoFit/>
          </a:bodyPr>
          <a:lstStyle/>
          <a:p>
            <a:pPr algn="l">
              <a:lnSpc>
                <a:spcPts val="4900"/>
              </a:lnSpc>
            </a:pPr>
            <a:r>
              <a:rPr lang="en-US" sz="3500" spc="224" b="true">
                <a:solidFill>
                  <a:srgbClr val="FFFFFF"/>
                </a:solidFill>
                <a:latin typeface="Montserrat Bold"/>
                <a:ea typeface="Montserrat Bold"/>
                <a:cs typeface="Montserrat Bold"/>
                <a:sym typeface="Montserrat Bold"/>
              </a:rPr>
              <a:t>3.Find the product with the highest total sales (quantity * price) for each category.</a:t>
            </a:r>
          </a:p>
        </p:txBody>
      </p:sp>
      <p:sp>
        <p:nvSpPr>
          <p:cNvPr name="TextBox 11" id="11"/>
          <p:cNvSpPr txBox="true"/>
          <p:nvPr/>
        </p:nvSpPr>
        <p:spPr>
          <a:xfrm rot="0">
            <a:off x="810508" y="1696073"/>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5502808" y="7601264"/>
            <a:ext cx="2253799" cy="22537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899453" y="8886827"/>
            <a:ext cx="968235" cy="9682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624799" y="3115269"/>
            <a:ext cx="12152509" cy="5588620"/>
          </a:xfrm>
          <a:custGeom>
            <a:avLst/>
            <a:gdLst/>
            <a:ahLst/>
            <a:cxnLst/>
            <a:rect r="r" b="b" t="t" l="l"/>
            <a:pathLst>
              <a:path h="5588620" w="12152509">
                <a:moveTo>
                  <a:pt x="0" y="0"/>
                </a:moveTo>
                <a:lnTo>
                  <a:pt x="12152509" y="0"/>
                </a:lnTo>
                <a:lnTo>
                  <a:pt x="12152509" y="5588620"/>
                </a:lnTo>
                <a:lnTo>
                  <a:pt x="0" y="5588620"/>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QUERY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983944">
            <a:off x="-2020128" y="7967434"/>
            <a:ext cx="4977337" cy="3775257"/>
            <a:chOff x="0" y="0"/>
            <a:chExt cx="1071604" cy="812800"/>
          </a:xfrm>
        </p:grpSpPr>
        <p:sp>
          <p:nvSpPr>
            <p:cNvPr name="Freeform 3" id="3"/>
            <p:cNvSpPr/>
            <p:nvPr/>
          </p:nvSpPr>
          <p:spPr>
            <a:xfrm flipH="false" flipV="false" rot="0">
              <a:off x="0" y="0"/>
              <a:ext cx="1071604" cy="812800"/>
            </a:xfrm>
            <a:custGeom>
              <a:avLst/>
              <a:gdLst/>
              <a:ahLst/>
              <a:cxnLst/>
              <a:rect r="r" b="b" t="t" l="l"/>
              <a:pathLst>
                <a:path h="812800" w="1071604">
                  <a:moveTo>
                    <a:pt x="535802" y="0"/>
                  </a:moveTo>
                  <a:cubicBezTo>
                    <a:pt x="239887" y="0"/>
                    <a:pt x="0" y="181951"/>
                    <a:pt x="0" y="406400"/>
                  </a:cubicBezTo>
                  <a:cubicBezTo>
                    <a:pt x="0" y="630849"/>
                    <a:pt x="239887" y="812800"/>
                    <a:pt x="535802" y="812800"/>
                  </a:cubicBezTo>
                  <a:cubicBezTo>
                    <a:pt x="831717" y="812800"/>
                    <a:pt x="1071604" y="630849"/>
                    <a:pt x="1071604" y="406400"/>
                  </a:cubicBezTo>
                  <a:cubicBezTo>
                    <a:pt x="1071604" y="181951"/>
                    <a:pt x="831717" y="0"/>
                    <a:pt x="535802" y="0"/>
                  </a:cubicBezTo>
                  <a:close/>
                </a:path>
              </a:pathLst>
            </a:custGeom>
            <a:gradFill rotWithShape="true">
              <a:gsLst>
                <a:gs pos="0">
                  <a:srgbClr val="DC0E20">
                    <a:alpha val="100000"/>
                  </a:srgbClr>
                </a:gs>
                <a:gs pos="100000">
                  <a:srgbClr val="FF4454">
                    <a:alpha val="100000"/>
                  </a:srgbClr>
                </a:gs>
              </a:gsLst>
              <a:lin ang="0"/>
            </a:gradFill>
          </p:spPr>
        </p:sp>
        <p:sp>
          <p:nvSpPr>
            <p:cNvPr name="TextBox 4" id="4"/>
            <p:cNvSpPr txBox="true"/>
            <p:nvPr/>
          </p:nvSpPr>
          <p:spPr>
            <a:xfrm>
              <a:off x="100463" y="47625"/>
              <a:ext cx="870678" cy="68897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4595727" y="6525241"/>
            <a:ext cx="3329821" cy="33298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71450" cap="sq">
              <a:solidFill>
                <a:srgbClr val="FFFFFF"/>
              </a:solidFill>
              <a:prstDash val="solid"/>
              <a:miter/>
            </a:ln>
          </p:spPr>
        </p:sp>
      </p:grpSp>
      <p:grpSp>
        <p:nvGrpSpPr>
          <p:cNvPr name="Group 7" id="7"/>
          <p:cNvGrpSpPr/>
          <p:nvPr/>
        </p:nvGrpSpPr>
        <p:grpSpPr>
          <a:xfrm rot="0">
            <a:off x="16659166" y="8424567"/>
            <a:ext cx="1430496" cy="143049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a:ln w="171450" cap="sq">
              <a:solidFill>
                <a:srgbClr val="FFFFFF"/>
              </a:solidFill>
              <a:prstDash val="solid"/>
              <a:miter/>
            </a:ln>
          </p:spPr>
        </p:sp>
      </p:grpSp>
      <p:sp>
        <p:nvSpPr>
          <p:cNvPr name="Freeform 9" id="9"/>
          <p:cNvSpPr/>
          <p:nvPr/>
        </p:nvSpPr>
        <p:spPr>
          <a:xfrm flipH="false" flipV="false" rot="0">
            <a:off x="2109412" y="2948386"/>
            <a:ext cx="12360180" cy="4390228"/>
          </a:xfrm>
          <a:custGeom>
            <a:avLst/>
            <a:gdLst/>
            <a:ahLst/>
            <a:cxnLst/>
            <a:rect r="r" b="b" t="t" l="l"/>
            <a:pathLst>
              <a:path h="4390228" w="12360180">
                <a:moveTo>
                  <a:pt x="0" y="0"/>
                </a:moveTo>
                <a:lnTo>
                  <a:pt x="12360180" y="0"/>
                </a:lnTo>
                <a:lnTo>
                  <a:pt x="12360180" y="4390228"/>
                </a:lnTo>
                <a:lnTo>
                  <a:pt x="0" y="4390228"/>
                </a:lnTo>
                <a:lnTo>
                  <a:pt x="0" y="0"/>
                </a:lnTo>
                <a:close/>
              </a:path>
            </a:pathLst>
          </a:custGeom>
          <a:blipFill>
            <a:blip r:embed="rId4"/>
            <a:stretch>
              <a:fillRect l="0" t="0" r="0" b="0"/>
            </a:stretch>
          </a:blipFill>
        </p:spPr>
      </p:sp>
      <p:sp>
        <p:nvSpPr>
          <p:cNvPr name="TextBox 10" id="10"/>
          <p:cNvSpPr txBox="true"/>
          <p:nvPr/>
        </p:nvSpPr>
        <p:spPr>
          <a:xfrm rot="0">
            <a:off x="1028700" y="1019175"/>
            <a:ext cx="7038635" cy="1439323"/>
          </a:xfrm>
          <a:prstGeom prst="rect">
            <a:avLst/>
          </a:prstGeom>
        </p:spPr>
        <p:txBody>
          <a:bodyPr anchor="t" rtlCol="false" tIns="0" lIns="0" bIns="0" rIns="0">
            <a:spAutoFit/>
          </a:bodyPr>
          <a:lstStyle/>
          <a:p>
            <a:pPr algn="l">
              <a:lnSpc>
                <a:spcPts val="11275"/>
              </a:lnSpc>
            </a:pPr>
            <a:r>
              <a:rPr lang="en-US" sz="9396">
                <a:solidFill>
                  <a:srgbClr val="FF4454"/>
                </a:solidFill>
                <a:latin typeface="Anton"/>
                <a:ea typeface="Anton"/>
                <a:cs typeface="Anton"/>
                <a:sym typeface="Anton"/>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DAGoPDF8Lwc</dc:identifier>
  <dcterms:modified xsi:type="dcterms:W3CDTF">2011-08-01T06:04:30Z</dcterms:modified>
  <cp:revision>1</cp:revision>
  <dc:title>Jenson USA</dc:title>
</cp:coreProperties>
</file>